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7" r:id="rId3"/>
    <p:sldId id="258" r:id="rId5"/>
    <p:sldId id="256" r:id="rId6"/>
    <p:sldId id="259" r:id="rId7"/>
    <p:sldId id="260" r:id="rId8"/>
    <p:sldId id="261" r:id="rId9"/>
    <p:sldId id="262" r:id="rId10"/>
    <p:sldId id="269" r:id="rId11"/>
    <p:sldId id="263" r:id="rId12"/>
    <p:sldId id="265" r:id="rId13"/>
    <p:sldId id="264" r:id="rId14"/>
    <p:sldId id="266" r:id="rId15"/>
    <p:sldId id="267" r:id="rId16"/>
    <p:sldId id="268" r:id="rId17"/>
    <p:sldId id="270" r:id="rId18"/>
  </p:sldIdLst>
  <p:sldSz cx="14630400" cy="8229600"/>
  <p:notesSz cx="8229600" cy="14630400"/>
  <p:embeddedFontLst>
    <p:embeddedFont>
      <p:font typeface="Kanit Light" pitchFamily="34" charset="0"/>
      <p:regular r:id="rId22"/>
    </p:embeddedFont>
    <p:embeddedFont>
      <p:font typeface="Kanit Light" pitchFamily="34" charset="-122"/>
      <p:regular r:id="rId23"/>
    </p:embeddedFont>
    <p:embeddedFont>
      <p:font typeface="Kanit Light" pitchFamily="34" charset="-120"/>
      <p:regular r:id="rId24"/>
    </p:embeddedFont>
    <p:embeddedFont>
      <p:font typeface="Martel Sans" panose="00000800000000000000" pitchFamily="34" charset="0"/>
      <p:bold r:id="rId25"/>
    </p:embeddedFont>
    <p:embeddedFont>
      <p:font typeface="Martel Sans" panose="00000800000000000000" pitchFamily="34" charset="-122"/>
      <p:bold r:id="rId26"/>
    </p:embeddedFont>
    <p:embeddedFont>
      <p:font typeface="Martel Sans" panose="00000800000000000000" pitchFamily="34" charset="-120"/>
      <p:bold r:id="rId27"/>
    </p:embeddedFont>
    <p:embeddedFont>
      <p:font typeface="Calibri" panose="020F0502020204030204" charset="0"/>
      <p:regular r:id="rId28"/>
      <p:bold r:id="rId29"/>
      <p:italic r:id="rId30"/>
      <p:boldItalic r:id="rId31"/>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font" Target="fonts/font10.fntdata"/><Relationship Id="rId30" Type="http://schemas.openxmlformats.org/officeDocument/2006/relationships/font" Target="fonts/font9.fntdata"/><Relationship Id="rId3" Type="http://schemas.openxmlformats.org/officeDocument/2006/relationships/slide" Target="slides/slide1.xml"/><Relationship Id="rId29" Type="http://schemas.openxmlformats.org/officeDocument/2006/relationships/font" Target="fonts/font8.fntdata"/><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3.xml"/><Relationship Id="rId5" Type="http://schemas.openxmlformats.org/officeDocument/2006/relationships/image" Target="../media/image16.jpeg"/><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5.jpe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5.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371630" y="1829633"/>
            <a:ext cx="5670590" cy="708779"/>
          </a:xfrm>
          <a:prstGeom prst="rect">
            <a:avLst/>
          </a:prstGeom>
          <a:noFill/>
        </p:spPr>
        <p:txBody>
          <a:bodyPr wrap="none" lIns="0" tIns="0" rIns="0" bIns="0" rtlCol="0" anchor="t"/>
          <a:lstStyle/>
          <a:p>
            <a:pPr marL="0" indent="0" algn="l">
              <a:lnSpc>
                <a:spcPts val="5550"/>
              </a:lnSpc>
              <a:buNone/>
            </a:pPr>
            <a:r>
              <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rPr>
              <a:t>The Problem</a:t>
            </a:r>
            <a:endPar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endParaRPr>
          </a:p>
        </p:txBody>
      </p:sp>
      <p:sp>
        <p:nvSpPr>
          <p:cNvPr id="4" name="Text 1"/>
          <p:cNvSpPr/>
          <p:nvPr/>
        </p:nvSpPr>
        <p:spPr>
          <a:xfrm>
            <a:off x="6405920" y="2878574"/>
            <a:ext cx="7556421" cy="1814513"/>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In recent years, the demand for informal help in urban and semi-urban areas has increased, but there is no organized digital platform to connect task posters with local helpers. Traditionally, such tasks are posted on social media or managed informally, leading to inefficiencies and trust issues.</a:t>
            </a:r>
            <a:endParaRPr lang="en-US" sz="1750" dirty="0"/>
          </a:p>
        </p:txBody>
      </p:sp>
      <p:sp>
        <p:nvSpPr>
          <p:cNvPr id="5" name="Text 2"/>
          <p:cNvSpPr/>
          <p:nvPr/>
        </p:nvSpPr>
        <p:spPr>
          <a:xfrm>
            <a:off x="6405920" y="4948238"/>
            <a:ext cx="7556421" cy="1451610"/>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Currently, there is no structured way for users to easily find trusted local helpers for small, everyday tasks such as cleaning, shifting, errands, and tutoring. As a result, many people rely on unverified sources or word-of-mouth, which can be unreliable or unsafe.</a:t>
            </a:r>
            <a:endParaRPr lang="en-US" sz="1750" dirty="0"/>
          </a:p>
        </p:txBody>
      </p:sp>
      <p:sp>
        <p:nvSpPr>
          <p:cNvPr id="8" name="Rectangles 7"/>
          <p:cNvSpPr/>
          <p:nvPr/>
        </p:nvSpPr>
        <p:spPr>
          <a:xfrm>
            <a:off x="12494260" y="7470140"/>
            <a:ext cx="2080260" cy="7327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9" name="Picture 8" descr="The-Philippines-2048x1536"/>
          <p:cNvPicPr>
            <a:picLocks noChangeAspect="1"/>
          </p:cNvPicPr>
          <p:nvPr/>
        </p:nvPicPr>
        <p:blipFill>
          <a:blip r:embed="rId1"/>
          <a:srcRect l="30089" r="23978"/>
          <a:stretch>
            <a:fillRect/>
          </a:stretch>
        </p:blipFill>
        <p:spPr>
          <a:xfrm>
            <a:off x="-11430" y="0"/>
            <a:ext cx="58801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25473"/>
            <a:ext cx="8553450" cy="708779"/>
          </a:xfrm>
          <a:prstGeom prst="rect">
            <a:avLst/>
          </a:prstGeom>
          <a:noFill/>
        </p:spPr>
        <p:txBody>
          <a:bodyPr wrap="none" lIns="0" tIns="0" rIns="0" bIns="0" rtlCol="0" anchor="t"/>
          <a:lstStyle/>
          <a:p>
            <a:pPr marL="0" indent="0" algn="l">
              <a:lnSpc>
                <a:spcPts val="5550"/>
              </a:lnSpc>
              <a:buNone/>
            </a:pPr>
            <a:r>
              <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rPr>
              <a:t>Core Features: Notification System</a:t>
            </a:r>
            <a:endPar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endParaRPr>
          </a:p>
        </p:txBody>
      </p:sp>
      <p:sp>
        <p:nvSpPr>
          <p:cNvPr id="3" name="Text 1"/>
          <p:cNvSpPr/>
          <p:nvPr/>
        </p:nvSpPr>
        <p:spPr>
          <a:xfrm>
            <a:off x="793790" y="2178487"/>
            <a:ext cx="7604284" cy="1088708"/>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To ensure seamless communication and transparency, Lok Lagbe? includes a robust notification system. Users receive real-time updates on crucial task events, keeping them informed every step of the way.</a:t>
            </a:r>
            <a:endParaRPr lang="en-US" sz="1750" dirty="0"/>
          </a:p>
        </p:txBody>
      </p:sp>
      <p:sp>
        <p:nvSpPr>
          <p:cNvPr id="4" name="Text 2"/>
          <p:cNvSpPr/>
          <p:nvPr/>
        </p:nvSpPr>
        <p:spPr>
          <a:xfrm>
            <a:off x="793790" y="3905607"/>
            <a:ext cx="7604284" cy="1088708"/>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Task Status Changes:</a:t>
            </a: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 Get alerts when a task you posted is accepted by a helper, or when a task you're helping with is marked as completed.</a:t>
            </a:r>
            <a:endParaRPr lang="en-US" sz="1750" dirty="0"/>
          </a:p>
        </p:txBody>
      </p:sp>
      <p:sp>
        <p:nvSpPr>
          <p:cNvPr id="6" name="Text 4"/>
          <p:cNvSpPr/>
          <p:nvPr/>
        </p:nvSpPr>
        <p:spPr>
          <a:xfrm>
            <a:off x="793790" y="5181481"/>
            <a:ext cx="7604284" cy="725805"/>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Important Updates:</a:t>
            </a: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 Stay informed about reports, disputes, or system messages from administrators.</a:t>
            </a:r>
            <a:endParaRPr lang="en-US" sz="1750" dirty="0"/>
          </a:p>
        </p:txBody>
      </p:sp>
      <p:pic>
        <p:nvPicPr>
          <p:cNvPr id="9" name="Picture 8"/>
          <p:cNvPicPr/>
          <p:nvPr/>
        </p:nvPicPr>
        <p:blipFill>
          <a:blip r:embed="rId1"/>
          <a:stretch>
            <a:fillRect/>
          </a:stretch>
        </p:blipFill>
        <p:spPr>
          <a:xfrm>
            <a:off x="10127615" y="772795"/>
            <a:ext cx="3437890" cy="6684010"/>
          </a:xfrm>
          <a:prstGeom prst="rect">
            <a:avLst/>
          </a:prstGeom>
          <a:effectLst>
            <a:outerShdw blurRad="50800" dist="38100" dir="5400000" algn="t" rotWithShape="0">
              <a:prstClr val="black">
                <a:alpha val="40000"/>
              </a:prstClr>
            </a:outerShdw>
          </a:effectLst>
        </p:spPr>
      </p:pic>
      <p:sp>
        <p:nvSpPr>
          <p:cNvPr id="10" name="Rectangles 9"/>
          <p:cNvSpPr/>
          <p:nvPr/>
        </p:nvSpPr>
        <p:spPr>
          <a:xfrm>
            <a:off x="12494260" y="7704455"/>
            <a:ext cx="2080260" cy="49847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1656755"/>
            <a:ext cx="7556421" cy="1417558"/>
          </a:xfrm>
          <a:prstGeom prst="rect">
            <a:avLst/>
          </a:prstGeom>
          <a:noFill/>
        </p:spPr>
        <p:txBody>
          <a:bodyPr wrap="square" lIns="0" tIns="0" rIns="0" bIns="0" rtlCol="0" anchor="t"/>
          <a:lstStyle/>
          <a:p>
            <a:pPr marL="0" indent="0" algn="l">
              <a:lnSpc>
                <a:spcPts val="5550"/>
              </a:lnSpc>
              <a:buNone/>
            </a:pPr>
            <a:r>
              <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rPr>
              <a:t>Core Features: Complain Mechanism</a:t>
            </a:r>
            <a:endPar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endParaRPr>
          </a:p>
        </p:txBody>
      </p:sp>
      <p:sp>
        <p:nvSpPr>
          <p:cNvPr id="4" name="Text 1"/>
          <p:cNvSpPr/>
          <p:nvPr/>
        </p:nvSpPr>
        <p:spPr>
          <a:xfrm>
            <a:off x="6280190" y="3414474"/>
            <a:ext cx="7556421" cy="1451610"/>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To ensure the safety and integrity of the "Lok Lagbe?" community, a robust complain mechanism is integrated into the platform. Users can easily report inappropriate behavior, fake profiles, or any disputes related to tasks directly through the application.</a:t>
            </a:r>
            <a:endParaRPr lang="en-US" sz="1750" dirty="0"/>
          </a:p>
        </p:txBody>
      </p:sp>
      <p:sp>
        <p:nvSpPr>
          <p:cNvPr id="5" name="Text 2"/>
          <p:cNvSpPr/>
          <p:nvPr/>
        </p:nvSpPr>
        <p:spPr>
          <a:xfrm>
            <a:off x="6280190" y="5121235"/>
            <a:ext cx="7556421" cy="1451610"/>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This feature allows for prompt action against malicious activities, reinforcing trust and accountability among users. It serves as a vital tool for community moderation, ensuring a secure and respectful environment for everyone.</a:t>
            </a:r>
            <a:endParaRPr lang="en-US" sz="1750" dirty="0"/>
          </a:p>
        </p:txBody>
      </p:sp>
      <p:pic>
        <p:nvPicPr>
          <p:cNvPr id="6" name="Picture 5"/>
          <p:cNvPicPr/>
          <p:nvPr/>
        </p:nvPicPr>
        <p:blipFill>
          <a:blip r:embed="rId1"/>
          <a:srcRect b="19464"/>
          <a:stretch>
            <a:fillRect/>
          </a:stretch>
        </p:blipFill>
        <p:spPr>
          <a:xfrm>
            <a:off x="1275715" y="488315"/>
            <a:ext cx="3943985" cy="7059295"/>
          </a:xfrm>
          <a:prstGeom prst="rect">
            <a:avLst/>
          </a:prstGeom>
          <a:effectLst>
            <a:outerShdw blurRad="50800" dist="38100" dir="5400000" algn="t" rotWithShape="0">
              <a:prstClr val="black">
                <a:alpha val="40000"/>
              </a:prstClr>
            </a:outerShdw>
          </a:effectLst>
        </p:spPr>
      </p:pic>
      <p:sp>
        <p:nvSpPr>
          <p:cNvPr id="8" name="Rectangles 7"/>
          <p:cNvSpPr/>
          <p:nvPr/>
        </p:nvSpPr>
        <p:spPr>
          <a:xfrm>
            <a:off x="12494260" y="7470140"/>
            <a:ext cx="2080260" cy="7327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996202"/>
            <a:ext cx="6499265" cy="708779"/>
          </a:xfrm>
          <a:prstGeom prst="rect">
            <a:avLst/>
          </a:prstGeom>
          <a:noFill/>
        </p:spPr>
        <p:txBody>
          <a:bodyPr wrap="none" lIns="0" tIns="0" rIns="0" bIns="0" rtlCol="0" anchor="t"/>
          <a:lstStyle/>
          <a:p>
            <a:pPr marL="0" indent="0" algn="l">
              <a:lnSpc>
                <a:spcPts val="5550"/>
              </a:lnSpc>
              <a:buNone/>
            </a:pPr>
            <a:r>
              <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rPr>
              <a:t>Administrator Capabilities</a:t>
            </a:r>
            <a:endPar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endParaRPr>
          </a:p>
        </p:txBody>
      </p:sp>
      <p:sp>
        <p:nvSpPr>
          <p:cNvPr id="3" name="Text 1"/>
          <p:cNvSpPr/>
          <p:nvPr/>
        </p:nvSpPr>
        <p:spPr>
          <a:xfrm>
            <a:off x="793790" y="3158609"/>
            <a:ext cx="13042821" cy="1088708"/>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Admins have special privileges and can view, edit, or delete user and task records. They review reports and take action such as blocking users. Admins also moderate content and manage trust and safety settings to maintain platform integrity.</a:t>
            </a:r>
            <a:endParaRPr lang="en-US" sz="1750" dirty="0"/>
          </a:p>
        </p:txBody>
      </p:sp>
      <p:sp>
        <p:nvSpPr>
          <p:cNvPr id="4" name="Shape 2"/>
          <p:cNvSpPr/>
          <p:nvPr/>
        </p:nvSpPr>
        <p:spPr>
          <a:xfrm>
            <a:off x="793790" y="4502468"/>
            <a:ext cx="4196358" cy="1730812"/>
          </a:xfrm>
          <a:prstGeom prst="roundRect">
            <a:avLst>
              <a:gd name="adj" fmla="val 5504"/>
            </a:avLst>
          </a:prstGeom>
          <a:solidFill>
            <a:srgbClr val="FFFFFF"/>
          </a:solidFill>
          <a:ln w="30480">
            <a:solidFill>
              <a:srgbClr val="C5D2CF"/>
            </a:solidFill>
            <a:prstDash val="solid"/>
          </a:ln>
        </p:spPr>
      </p:sp>
      <p:sp>
        <p:nvSpPr>
          <p:cNvPr id="5" name="Text 3"/>
          <p:cNvSpPr/>
          <p:nvPr/>
        </p:nvSpPr>
        <p:spPr>
          <a:xfrm>
            <a:off x="1051084" y="4759762"/>
            <a:ext cx="2962156" cy="354330"/>
          </a:xfrm>
          <a:prstGeom prst="rect">
            <a:avLst/>
          </a:prstGeom>
          <a:noFill/>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View &amp; Manage Records</a:t>
            </a:r>
            <a:endParaRPr lang="en-US" sz="2200" dirty="0"/>
          </a:p>
        </p:txBody>
      </p:sp>
      <p:sp>
        <p:nvSpPr>
          <p:cNvPr id="6" name="Text 4"/>
          <p:cNvSpPr/>
          <p:nvPr/>
        </p:nvSpPr>
        <p:spPr>
          <a:xfrm>
            <a:off x="1051084" y="5250180"/>
            <a:ext cx="3681770" cy="725805"/>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Access to all user and task information</a:t>
            </a:r>
            <a:endParaRPr lang="en-US" sz="1750" dirty="0"/>
          </a:p>
        </p:txBody>
      </p:sp>
      <p:sp>
        <p:nvSpPr>
          <p:cNvPr id="7" name="Shape 5"/>
          <p:cNvSpPr/>
          <p:nvPr/>
        </p:nvSpPr>
        <p:spPr>
          <a:xfrm>
            <a:off x="5216962" y="4502468"/>
            <a:ext cx="4196358" cy="1730812"/>
          </a:xfrm>
          <a:prstGeom prst="roundRect">
            <a:avLst>
              <a:gd name="adj" fmla="val 5504"/>
            </a:avLst>
          </a:prstGeom>
          <a:solidFill>
            <a:srgbClr val="FFFFFF"/>
          </a:solidFill>
          <a:ln w="30480">
            <a:solidFill>
              <a:srgbClr val="C5D2CF"/>
            </a:solidFill>
            <a:prstDash val="solid"/>
          </a:ln>
        </p:spPr>
      </p:sp>
      <p:sp>
        <p:nvSpPr>
          <p:cNvPr id="8" name="Text 6"/>
          <p:cNvSpPr/>
          <p:nvPr/>
        </p:nvSpPr>
        <p:spPr>
          <a:xfrm>
            <a:off x="5474256" y="4759762"/>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Review Reports</a:t>
            </a:r>
            <a:endParaRPr lang="en-US" sz="2200" dirty="0"/>
          </a:p>
        </p:txBody>
      </p:sp>
      <p:sp>
        <p:nvSpPr>
          <p:cNvPr id="9" name="Text 7"/>
          <p:cNvSpPr/>
          <p:nvPr/>
        </p:nvSpPr>
        <p:spPr>
          <a:xfrm>
            <a:off x="5474256" y="5250180"/>
            <a:ext cx="3681770" cy="725805"/>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Investigate flagged behavior and take action</a:t>
            </a:r>
            <a:endParaRPr lang="en-US" sz="1750" dirty="0"/>
          </a:p>
        </p:txBody>
      </p:sp>
      <p:sp>
        <p:nvSpPr>
          <p:cNvPr id="10" name="Shape 8"/>
          <p:cNvSpPr/>
          <p:nvPr/>
        </p:nvSpPr>
        <p:spPr>
          <a:xfrm>
            <a:off x="9640133" y="4502468"/>
            <a:ext cx="4196358" cy="1730812"/>
          </a:xfrm>
          <a:prstGeom prst="roundRect">
            <a:avLst>
              <a:gd name="adj" fmla="val 5504"/>
            </a:avLst>
          </a:prstGeom>
          <a:solidFill>
            <a:srgbClr val="FFFFFF"/>
          </a:solidFill>
          <a:ln w="30480">
            <a:solidFill>
              <a:srgbClr val="C5D2CF"/>
            </a:solidFill>
            <a:prstDash val="solid"/>
          </a:ln>
        </p:spPr>
      </p:sp>
      <p:sp>
        <p:nvSpPr>
          <p:cNvPr id="11" name="Text 9"/>
          <p:cNvSpPr/>
          <p:nvPr/>
        </p:nvSpPr>
        <p:spPr>
          <a:xfrm>
            <a:off x="9897427" y="4759762"/>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Content Moderation</a:t>
            </a:r>
            <a:endParaRPr lang="en-US" sz="2200" dirty="0"/>
          </a:p>
        </p:txBody>
      </p:sp>
      <p:sp>
        <p:nvSpPr>
          <p:cNvPr id="12" name="Text 10"/>
          <p:cNvSpPr/>
          <p:nvPr/>
        </p:nvSpPr>
        <p:spPr>
          <a:xfrm>
            <a:off x="9897427" y="5250180"/>
            <a:ext cx="3681770" cy="725805"/>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Ensure platform safety and community standards</a:t>
            </a:r>
            <a:endParaRPr lang="en-US" sz="1750" dirty="0"/>
          </a:p>
        </p:txBody>
      </p:sp>
      <p:sp>
        <p:nvSpPr>
          <p:cNvPr id="13" name="Rectangles 12"/>
          <p:cNvSpPr/>
          <p:nvPr/>
        </p:nvSpPr>
        <p:spPr>
          <a:xfrm>
            <a:off x="12494260" y="7470140"/>
            <a:ext cx="2080260" cy="7327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337905"/>
            <a:ext cx="6266617" cy="637937"/>
          </a:xfrm>
          <a:prstGeom prst="rect">
            <a:avLst/>
          </a:prstGeom>
          <a:noFill/>
        </p:spPr>
        <p:txBody>
          <a:bodyPr wrap="none" lIns="0" tIns="0" rIns="0" bIns="0" rtlCol="0" anchor="t"/>
          <a:lstStyle/>
          <a:p>
            <a:pPr marL="0" indent="0" algn="l">
              <a:lnSpc>
                <a:spcPts val="5000"/>
              </a:lnSpc>
              <a:buNone/>
            </a:pPr>
            <a:r>
              <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rPr>
              <a:t>Task Workflow Management</a:t>
            </a:r>
            <a:endPar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endParaRPr>
          </a:p>
        </p:txBody>
      </p:sp>
      <p:sp>
        <p:nvSpPr>
          <p:cNvPr id="3" name="Text 1"/>
          <p:cNvSpPr/>
          <p:nvPr>
            <p:custDataLst>
              <p:tags r:id="rId1"/>
            </p:custDataLst>
          </p:nvPr>
        </p:nvSpPr>
        <p:spPr>
          <a:xfrm>
            <a:off x="793790" y="2577465"/>
            <a:ext cx="3452693" cy="318849"/>
          </a:xfrm>
          <a:prstGeom prst="rect">
            <a:avLst/>
          </a:prstGeom>
          <a:noFill/>
        </p:spPr>
        <p:txBody>
          <a:bodyPr wrap="none" lIns="0" tIns="0" rIns="0" bIns="0" rtlCol="0" anchor="t"/>
          <a:lstStyle/>
          <a:p>
            <a:pPr marL="0" indent="0" algn="l">
              <a:lnSpc>
                <a:spcPts val="2500"/>
              </a:lnSpc>
              <a:buNone/>
            </a:pPr>
            <a:r>
              <a:rPr lang="en-US" sz="2400" dirty="0">
                <a:solidFill>
                  <a:srgbClr val="272D45"/>
                </a:solidFill>
                <a:latin typeface="Kanit Light" pitchFamily="34" charset="0"/>
                <a:ea typeface="Kanit Light" pitchFamily="34" charset="-122"/>
                <a:cs typeface="Kanit Light" pitchFamily="34" charset="-120"/>
              </a:rPr>
              <a:t>Comprehensive Task Oversight</a:t>
            </a:r>
            <a:endParaRPr lang="en-US" sz="2400" dirty="0">
              <a:solidFill>
                <a:srgbClr val="272D45"/>
              </a:solidFill>
              <a:latin typeface="Kanit Light" pitchFamily="34" charset="0"/>
              <a:ea typeface="Kanit Light" pitchFamily="34" charset="-122"/>
              <a:cs typeface="Kanit Light" pitchFamily="34" charset="-120"/>
            </a:endParaRPr>
          </a:p>
        </p:txBody>
      </p:sp>
      <p:sp>
        <p:nvSpPr>
          <p:cNvPr id="4" name="Text 2"/>
          <p:cNvSpPr/>
          <p:nvPr>
            <p:custDataLst>
              <p:tags r:id="rId2"/>
            </p:custDataLst>
          </p:nvPr>
        </p:nvSpPr>
        <p:spPr>
          <a:xfrm>
            <a:off x="793790" y="3008948"/>
            <a:ext cx="7626429" cy="980123"/>
          </a:xfrm>
          <a:prstGeom prst="rect">
            <a:avLst/>
          </a:prstGeom>
          <a:noFill/>
        </p:spPr>
        <p:txBody>
          <a:bodyPr wrap="square" lIns="0" tIns="0" rIns="0" bIns="0" rtlCol="0" anchor="t"/>
          <a:lstStyle/>
          <a:p>
            <a:pPr marL="0" indent="0" algn="l">
              <a:lnSpc>
                <a:spcPts val="25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Administrators have a dedicated dashboard to monitor all active, pending, and completed tasks. This allows for proactive management, ensuring tasks progress smoothly and efficiently, from posting to resolution.</a:t>
            </a:r>
            <a:endParaRPr lang="en-US" sz="1750" dirty="0"/>
          </a:p>
        </p:txBody>
      </p:sp>
      <p:sp>
        <p:nvSpPr>
          <p:cNvPr id="5" name="Text 3"/>
          <p:cNvSpPr/>
          <p:nvPr>
            <p:custDataLst>
              <p:tags r:id="rId3"/>
            </p:custDataLst>
          </p:nvPr>
        </p:nvSpPr>
        <p:spPr>
          <a:xfrm>
            <a:off x="793790" y="4833223"/>
            <a:ext cx="3478887" cy="318849"/>
          </a:xfrm>
          <a:prstGeom prst="rect">
            <a:avLst/>
          </a:prstGeom>
          <a:noFill/>
        </p:spPr>
        <p:txBody>
          <a:bodyPr wrap="none" lIns="0" tIns="0" rIns="0" bIns="0" rtlCol="0" anchor="t"/>
          <a:lstStyle/>
          <a:p>
            <a:pPr marL="0" indent="0" algn="l">
              <a:lnSpc>
                <a:spcPts val="2500"/>
              </a:lnSpc>
              <a:buNone/>
            </a:pPr>
            <a:r>
              <a:rPr lang="en-US" sz="2400" dirty="0">
                <a:solidFill>
                  <a:srgbClr val="272D45"/>
                </a:solidFill>
                <a:latin typeface="Kanit Light" pitchFamily="34" charset="0"/>
                <a:ea typeface="Kanit Light" pitchFamily="34" charset="-122"/>
                <a:cs typeface="Kanit Light" pitchFamily="34" charset="-120"/>
              </a:rPr>
              <a:t>User and Complaint Resolution</a:t>
            </a:r>
            <a:endParaRPr lang="en-US" sz="2400" dirty="0">
              <a:solidFill>
                <a:srgbClr val="272D45"/>
              </a:solidFill>
              <a:latin typeface="Kanit Light" pitchFamily="34" charset="0"/>
              <a:ea typeface="Kanit Light" pitchFamily="34" charset="-122"/>
              <a:cs typeface="Kanit Light" pitchFamily="34" charset="-120"/>
            </a:endParaRPr>
          </a:p>
        </p:txBody>
      </p:sp>
      <p:sp>
        <p:nvSpPr>
          <p:cNvPr id="6" name="Text 4"/>
          <p:cNvSpPr/>
          <p:nvPr>
            <p:custDataLst>
              <p:tags r:id="rId4"/>
            </p:custDataLst>
          </p:nvPr>
        </p:nvSpPr>
        <p:spPr>
          <a:xfrm>
            <a:off x="793790" y="5298996"/>
            <a:ext cx="7626429" cy="1306830"/>
          </a:xfrm>
          <a:prstGeom prst="rect">
            <a:avLst/>
          </a:prstGeom>
          <a:noFill/>
        </p:spPr>
        <p:txBody>
          <a:bodyPr wrap="square" lIns="0" tIns="0" rIns="0" bIns="0" rtlCol="0" anchor="t"/>
          <a:lstStyle/>
          <a:p>
            <a:pPr marL="0" indent="0" algn="l">
              <a:lnSpc>
                <a:spcPts val="25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Admins can review detailed task histories and user interactions. In cases of complaints or flagged behavior, they can investigate disputes, access relevant data, and implement necessary actions to maintain fair play and resolve issues promptly.</a:t>
            </a:r>
            <a:endParaRPr lang="en-US" sz="1750" dirty="0"/>
          </a:p>
        </p:txBody>
      </p:sp>
      <p:sp>
        <p:nvSpPr>
          <p:cNvPr id="10" name="Rectangles 9"/>
          <p:cNvSpPr/>
          <p:nvPr/>
        </p:nvSpPr>
        <p:spPr>
          <a:xfrm>
            <a:off x="12494260" y="7470140"/>
            <a:ext cx="2080260" cy="7327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7" name="Picture 6"/>
          <p:cNvPicPr/>
          <p:nvPr/>
        </p:nvPicPr>
        <p:blipFill>
          <a:blip r:embed="rId5"/>
          <a:srcRect b="19833"/>
          <a:stretch>
            <a:fillRect/>
          </a:stretch>
        </p:blipFill>
        <p:spPr>
          <a:xfrm>
            <a:off x="9526270" y="896620"/>
            <a:ext cx="3734435" cy="6435725"/>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3787" y="1145143"/>
            <a:ext cx="4827746" cy="449104"/>
          </a:xfrm>
          <a:prstGeom prst="rect">
            <a:avLst/>
          </a:prstGeom>
          <a:noFill/>
        </p:spPr>
        <p:txBody>
          <a:bodyPr wrap="none" lIns="0" tIns="0" rIns="0" bIns="0" rtlCol="0" anchor="t"/>
          <a:lstStyle/>
          <a:p>
            <a:pPr marL="0" indent="0" algn="l">
              <a:lnSpc>
                <a:spcPct val="100000"/>
              </a:lnSpc>
              <a:buNone/>
            </a:pPr>
            <a:r>
              <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rPr>
              <a:t>Core Features: </a:t>
            </a:r>
            <a:endPar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endParaRPr>
          </a:p>
          <a:p>
            <a:pPr marL="0" indent="0" algn="l">
              <a:lnSpc>
                <a:spcPct val="100000"/>
              </a:lnSpc>
              <a:buNone/>
            </a:pPr>
            <a:r>
              <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rPr>
              <a:t>User Dashboard</a:t>
            </a:r>
            <a:endPar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endParaRPr>
          </a:p>
        </p:txBody>
      </p:sp>
      <p:sp>
        <p:nvSpPr>
          <p:cNvPr id="4" name="Text 2"/>
          <p:cNvSpPr/>
          <p:nvPr/>
        </p:nvSpPr>
        <p:spPr>
          <a:xfrm>
            <a:off x="773787" y="2815233"/>
            <a:ext cx="6366153" cy="459819"/>
          </a:xfrm>
          <a:prstGeom prst="rect">
            <a:avLst/>
          </a:prstGeom>
          <a:noFill/>
        </p:spPr>
        <p:txBody>
          <a:bodyPr wrap="square" lIns="0" tIns="0" rIns="0" bIns="0" rtlCol="0" anchor="t"/>
          <a:lstStyle/>
          <a:p>
            <a:pPr marL="0" indent="0" algn="l">
              <a:lnSpc>
                <a:spcPct val="100000"/>
              </a:lnSpc>
              <a:buSzPct val="100000"/>
              <a:buNone/>
            </a:pPr>
            <a:r>
              <a:rPr lang="en-US" sz="1750" b="1"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Work History:</a:t>
            </a: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 A detailed record of all completed tasks, allowing users to track their past contributions and earnings.</a:t>
            </a:r>
            <a:endParaRPr lang="en-US" sz="1750" dirty="0"/>
          </a:p>
        </p:txBody>
      </p:sp>
      <p:sp>
        <p:nvSpPr>
          <p:cNvPr id="5" name="Text 3"/>
          <p:cNvSpPr/>
          <p:nvPr/>
        </p:nvSpPr>
        <p:spPr>
          <a:xfrm>
            <a:off x="773787" y="3919657"/>
            <a:ext cx="6366153" cy="459819"/>
          </a:xfrm>
          <a:prstGeom prst="rect">
            <a:avLst/>
          </a:prstGeom>
          <a:noFill/>
        </p:spPr>
        <p:txBody>
          <a:bodyPr wrap="square" lIns="0" tIns="0" rIns="0" bIns="0" rtlCol="0" anchor="t"/>
          <a:lstStyle/>
          <a:p>
            <a:pPr marL="0" indent="0" algn="l">
              <a:lnSpc>
                <a:spcPct val="100000"/>
              </a:lnSpc>
              <a:buSzPct val="100000"/>
              <a:buNone/>
            </a:pPr>
            <a:r>
              <a:rPr lang="en-US" sz="1750" b="1"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Tasks In Progress:</a:t>
            </a: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 Real-time updates on active tasks, including those they've posted and those they are currently performing as a helper.</a:t>
            </a:r>
            <a:endParaRPr lang="en-US" sz="1750" dirty="0"/>
          </a:p>
        </p:txBody>
      </p:sp>
      <p:sp>
        <p:nvSpPr>
          <p:cNvPr id="6" name="Text 4"/>
          <p:cNvSpPr/>
          <p:nvPr/>
        </p:nvSpPr>
        <p:spPr>
          <a:xfrm>
            <a:off x="773787" y="5275540"/>
            <a:ext cx="6366153" cy="459819"/>
          </a:xfrm>
          <a:prstGeom prst="rect">
            <a:avLst/>
          </a:prstGeom>
          <a:noFill/>
        </p:spPr>
        <p:txBody>
          <a:bodyPr wrap="square" lIns="0" tIns="0" rIns="0" bIns="0" rtlCol="0" anchor="t"/>
          <a:lstStyle/>
          <a:p>
            <a:pPr marL="0" indent="0" algn="l">
              <a:lnSpc>
                <a:spcPct val="100000"/>
              </a:lnSpc>
              <a:buSzPct val="100000"/>
              <a:buNone/>
            </a:pPr>
            <a:r>
              <a:rPr lang="en-US" sz="1750" b="1"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Wallet:</a:t>
            </a: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 A secure section to view available credits, earnings from completed tasks, and transaction history, ensuring financial transparency.</a:t>
            </a:r>
            <a:endParaRPr lang="en-US" sz="1750" dirty="0"/>
          </a:p>
        </p:txBody>
      </p:sp>
      <p:pic>
        <p:nvPicPr>
          <p:cNvPr id="8" name="Picture 7"/>
          <p:cNvPicPr/>
          <p:nvPr/>
        </p:nvPicPr>
        <p:blipFill>
          <a:blip r:embed="rId1"/>
          <a:srcRect b="21520"/>
          <a:stretch>
            <a:fillRect/>
          </a:stretch>
        </p:blipFill>
        <p:spPr>
          <a:xfrm>
            <a:off x="8021320" y="456565"/>
            <a:ext cx="4097655" cy="7146290"/>
          </a:xfrm>
          <a:prstGeom prst="rect">
            <a:avLst/>
          </a:prstGeom>
          <a:effectLst>
            <a:outerShdw blurRad="50800" dist="38100" dir="5400000" algn="t" rotWithShape="0">
              <a:prstClr val="black">
                <a:alpha val="40000"/>
              </a:prstClr>
            </a:outerShdw>
          </a:effectLst>
        </p:spPr>
      </p:pic>
      <p:sp>
        <p:nvSpPr>
          <p:cNvPr id="9" name="Rectangles 8"/>
          <p:cNvSpPr/>
          <p:nvPr/>
        </p:nvSpPr>
        <p:spPr>
          <a:xfrm>
            <a:off x="12494260" y="7470140"/>
            <a:ext cx="2080260" cy="7327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2501622"/>
            <a:ext cx="5670590" cy="708779"/>
          </a:xfrm>
          <a:prstGeom prst="rect">
            <a:avLst/>
          </a:prstGeom>
          <a:noFill/>
        </p:spPr>
        <p:txBody>
          <a:bodyPr wrap="none" lIns="0" tIns="0" rIns="0" bIns="0" rtlCol="0" anchor="t"/>
          <a:lstStyle/>
          <a:p>
            <a:pPr marL="0" indent="0" algn="l">
              <a:lnSpc>
                <a:spcPts val="5550"/>
              </a:lnSpc>
              <a:buNone/>
            </a:pPr>
            <a:r>
              <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rPr>
              <a:t>Why Lok Lagbe?</a:t>
            </a:r>
            <a:endPar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endParaRPr>
          </a:p>
        </p:txBody>
      </p:sp>
      <p:sp>
        <p:nvSpPr>
          <p:cNvPr id="4" name="Text 1"/>
          <p:cNvSpPr/>
          <p:nvPr/>
        </p:nvSpPr>
        <p:spPr>
          <a:xfrm>
            <a:off x="793790" y="3550563"/>
            <a:ext cx="7556421" cy="2177415"/>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By digitizing and streamlining these interactions, "Lok Lagbe?" </a:t>
            </a:r>
            <a:r>
              <a:rPr lang="en-US" sz="1750" b="1"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aims to reduce friction, improve trust, and enable safe collaboration in everyday work environments</a:t>
            </a: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 The platform removes unnecessary features like payment processing from the Minimum Viable Product, allowing for fast, achievable delivery while establishing a strong user foundation and trust system that can grow with the community.</a:t>
            </a:r>
            <a:endParaRPr lang="en-US" sz="1750" dirty="0"/>
          </a:p>
        </p:txBody>
      </p:sp>
      <p:sp>
        <p:nvSpPr>
          <p:cNvPr id="6" name="Text 0"/>
          <p:cNvSpPr/>
          <p:nvPr/>
        </p:nvSpPr>
        <p:spPr>
          <a:xfrm>
            <a:off x="10092690" y="4568825"/>
            <a:ext cx="3253105" cy="2029460"/>
          </a:xfrm>
          <a:prstGeom prst="rect">
            <a:avLst/>
          </a:prstGeom>
          <a:noFill/>
        </p:spPr>
        <p:txBody>
          <a:bodyPr wrap="none" lIns="0" tIns="0" rIns="0" bIns="0" rtlCol="0" anchor="t"/>
          <a:lstStyle/>
          <a:p>
            <a:pPr marL="0" indent="0" algn="l">
              <a:lnSpc>
                <a:spcPts val="5550"/>
              </a:lnSpc>
              <a:buNone/>
            </a:pPr>
            <a:r>
              <a:rPr lang="en-US" sz="3000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rPr>
              <a:t>?</a:t>
            </a:r>
            <a:endParaRPr lang="en-US" sz="3000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endParaRPr>
          </a:p>
        </p:txBody>
      </p:sp>
      <p:sp>
        <p:nvSpPr>
          <p:cNvPr id="8" name="Rectangles 7"/>
          <p:cNvSpPr/>
          <p:nvPr/>
        </p:nvSpPr>
        <p:spPr>
          <a:xfrm>
            <a:off x="12494260" y="7470140"/>
            <a:ext cx="2080260" cy="7327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837611"/>
            <a:ext cx="5670590" cy="708779"/>
          </a:xfrm>
          <a:prstGeom prst="rect">
            <a:avLst/>
          </a:prstGeom>
          <a:noFill/>
        </p:spPr>
        <p:txBody>
          <a:bodyPr wrap="none" lIns="0" tIns="0" rIns="0" bIns="0" rtlCol="0" anchor="t"/>
          <a:lstStyle/>
          <a:p>
            <a:pPr marL="0" indent="0" algn="l">
              <a:lnSpc>
                <a:spcPts val="5550"/>
              </a:lnSpc>
              <a:buNone/>
            </a:pPr>
            <a:r>
              <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rPr>
              <a:t>The Solution</a:t>
            </a:r>
            <a:endPar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endParaRPr>
          </a:p>
        </p:txBody>
      </p:sp>
      <p:sp>
        <p:nvSpPr>
          <p:cNvPr id="3" name="Text 1"/>
          <p:cNvSpPr/>
          <p:nvPr/>
        </p:nvSpPr>
        <p:spPr>
          <a:xfrm>
            <a:off x="793790" y="3000018"/>
            <a:ext cx="13042821" cy="1451610"/>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This project addresses those gaps by offering a digital platform that facilitates task posting, browsing, and verifying users through email and NID submission. By removing unnecessary features like payment processing from the Minimum Viable Product (MVP), the project aims for fast, achievable delivery while establishing a strong user foundation and trust system.</a:t>
            </a:r>
            <a:endParaRPr lang="en-US" sz="1750" dirty="0"/>
          </a:p>
        </p:txBody>
      </p:sp>
      <p:sp>
        <p:nvSpPr>
          <p:cNvPr id="4" name="Shape 2"/>
          <p:cNvSpPr/>
          <p:nvPr/>
        </p:nvSpPr>
        <p:spPr>
          <a:xfrm>
            <a:off x="793790" y="4706779"/>
            <a:ext cx="4196358" cy="1685092"/>
          </a:xfrm>
          <a:prstGeom prst="roundRect">
            <a:avLst>
              <a:gd name="adj" fmla="val 5654"/>
            </a:avLst>
          </a:prstGeom>
          <a:solidFill>
            <a:srgbClr val="DFECE9"/>
          </a:solidFill>
          <a:ln w="7620">
            <a:solidFill>
              <a:srgbClr val="C5D2CF"/>
            </a:solidFill>
            <a:prstDash val="solid"/>
          </a:ln>
        </p:spPr>
      </p:sp>
      <p:sp>
        <p:nvSpPr>
          <p:cNvPr id="5" name="Text 3"/>
          <p:cNvSpPr/>
          <p:nvPr/>
        </p:nvSpPr>
        <p:spPr>
          <a:xfrm>
            <a:off x="1028224" y="494121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Simple</a:t>
            </a:r>
            <a:endParaRPr lang="en-US" sz="2200" dirty="0"/>
          </a:p>
        </p:txBody>
      </p:sp>
      <p:sp>
        <p:nvSpPr>
          <p:cNvPr id="6" name="Text 4"/>
          <p:cNvSpPr/>
          <p:nvPr/>
        </p:nvSpPr>
        <p:spPr>
          <a:xfrm>
            <a:off x="1028224" y="5431631"/>
            <a:ext cx="3727490" cy="725805"/>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Mobile-optimized interface for easy access</a:t>
            </a:r>
            <a:endParaRPr lang="en-US" sz="1750" dirty="0"/>
          </a:p>
        </p:txBody>
      </p:sp>
      <p:sp>
        <p:nvSpPr>
          <p:cNvPr id="7" name="Shape 5"/>
          <p:cNvSpPr/>
          <p:nvPr/>
        </p:nvSpPr>
        <p:spPr>
          <a:xfrm>
            <a:off x="5216962" y="4706779"/>
            <a:ext cx="4196358" cy="1685092"/>
          </a:xfrm>
          <a:prstGeom prst="roundRect">
            <a:avLst>
              <a:gd name="adj" fmla="val 5654"/>
            </a:avLst>
          </a:prstGeom>
          <a:solidFill>
            <a:srgbClr val="DFECE9"/>
          </a:solidFill>
          <a:ln w="7620">
            <a:solidFill>
              <a:srgbClr val="C5D2CF"/>
            </a:solidFill>
            <a:prstDash val="solid"/>
          </a:ln>
        </p:spPr>
      </p:sp>
      <p:sp>
        <p:nvSpPr>
          <p:cNvPr id="8" name="Text 6"/>
          <p:cNvSpPr/>
          <p:nvPr/>
        </p:nvSpPr>
        <p:spPr>
          <a:xfrm>
            <a:off x="5451396" y="494121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Secure</a:t>
            </a:r>
            <a:endParaRPr lang="en-US" sz="2200" dirty="0"/>
          </a:p>
        </p:txBody>
      </p:sp>
      <p:sp>
        <p:nvSpPr>
          <p:cNvPr id="9" name="Text 7"/>
          <p:cNvSpPr/>
          <p:nvPr/>
        </p:nvSpPr>
        <p:spPr>
          <a:xfrm>
            <a:off x="5451396" y="5431631"/>
            <a:ext cx="3727490" cy="725805"/>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Identity verification through email and NID</a:t>
            </a:r>
            <a:endParaRPr lang="en-US" sz="1750" dirty="0"/>
          </a:p>
        </p:txBody>
      </p:sp>
      <p:sp>
        <p:nvSpPr>
          <p:cNvPr id="10" name="Shape 8"/>
          <p:cNvSpPr/>
          <p:nvPr/>
        </p:nvSpPr>
        <p:spPr>
          <a:xfrm>
            <a:off x="9640133" y="4706779"/>
            <a:ext cx="4196358" cy="1685092"/>
          </a:xfrm>
          <a:prstGeom prst="roundRect">
            <a:avLst>
              <a:gd name="adj" fmla="val 5654"/>
            </a:avLst>
          </a:prstGeom>
          <a:solidFill>
            <a:srgbClr val="DFECE9"/>
          </a:solidFill>
          <a:ln w="7620">
            <a:solidFill>
              <a:srgbClr val="C5D2CF"/>
            </a:solidFill>
            <a:prstDash val="solid"/>
          </a:ln>
        </p:spPr>
      </p:sp>
      <p:sp>
        <p:nvSpPr>
          <p:cNvPr id="11" name="Text 9"/>
          <p:cNvSpPr/>
          <p:nvPr/>
        </p:nvSpPr>
        <p:spPr>
          <a:xfrm>
            <a:off x="9874568" y="494121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Trustworthy</a:t>
            </a:r>
            <a:endParaRPr lang="en-US" sz="2200" dirty="0"/>
          </a:p>
        </p:txBody>
      </p:sp>
      <p:sp>
        <p:nvSpPr>
          <p:cNvPr id="12" name="Text 10"/>
          <p:cNvSpPr/>
          <p:nvPr/>
        </p:nvSpPr>
        <p:spPr>
          <a:xfrm>
            <a:off x="9874568" y="5431631"/>
            <a:ext cx="3727490" cy="725805"/>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Rating and review system for accountability</a:t>
            </a:r>
            <a:endParaRPr lang="en-US" sz="1750" dirty="0"/>
          </a:p>
        </p:txBody>
      </p:sp>
      <p:sp>
        <p:nvSpPr>
          <p:cNvPr id="13" name="Rectangles 12"/>
          <p:cNvSpPr/>
          <p:nvPr/>
        </p:nvSpPr>
        <p:spPr>
          <a:xfrm>
            <a:off x="12494260" y="7470140"/>
            <a:ext cx="2080260" cy="7327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3227427"/>
            <a:ext cx="5670590" cy="708779"/>
          </a:xfrm>
          <a:prstGeom prst="rect">
            <a:avLst/>
          </a:prstGeom>
          <a:noFill/>
        </p:spPr>
        <p:txBody>
          <a:bodyPr wrap="none" lIns="0" tIns="0" rIns="0" bIns="0" rtlCol="0" anchor="t"/>
          <a:lstStyle/>
          <a:p>
            <a:pPr marL="0" indent="0" algn="l">
              <a:lnSpc>
                <a:spcPts val="5550"/>
              </a:lnSpc>
              <a:buNone/>
            </a:pPr>
            <a:r>
              <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rPr>
              <a:t>Lok Lagbe?</a:t>
            </a:r>
            <a:endPar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endParaRPr>
          </a:p>
        </p:txBody>
      </p:sp>
      <p:sp>
        <p:nvSpPr>
          <p:cNvPr id="4" name="Text 1"/>
          <p:cNvSpPr/>
          <p:nvPr/>
        </p:nvSpPr>
        <p:spPr>
          <a:xfrm>
            <a:off x="6280190" y="4276368"/>
            <a:ext cx="7556421" cy="725805"/>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A mobile-first web application developed to manage the everyday task-posting and helping ecosystem in local communities.</a:t>
            </a:r>
            <a:endParaRPr lang="en-US" sz="1750" dirty="0"/>
          </a:p>
        </p:txBody>
      </p:sp>
      <p:pic>
        <p:nvPicPr>
          <p:cNvPr id="6" name="Picture 5"/>
          <p:cNvPicPr/>
          <p:nvPr/>
        </p:nvPicPr>
        <p:blipFill>
          <a:blip r:embed="rId1"/>
          <a:srcRect t="4188" b="7286"/>
          <a:stretch>
            <a:fillRect/>
          </a:stretch>
        </p:blipFill>
        <p:spPr>
          <a:xfrm>
            <a:off x="1379855" y="496570"/>
            <a:ext cx="3601085" cy="6751320"/>
          </a:xfrm>
          <a:prstGeom prst="rect">
            <a:avLst/>
          </a:prstGeom>
          <a:effectLst>
            <a:outerShdw blurRad="50800" dist="38100" dir="5400000" algn="t" rotWithShape="0">
              <a:prstClr val="black">
                <a:alpha val="40000"/>
              </a:prstClr>
            </a:outerShdw>
          </a:effectLst>
        </p:spPr>
      </p:pic>
      <p:sp>
        <p:nvSpPr>
          <p:cNvPr id="8" name="Rectangles 7"/>
          <p:cNvSpPr/>
          <p:nvPr/>
        </p:nvSpPr>
        <p:spPr>
          <a:xfrm>
            <a:off x="12494260" y="7470140"/>
            <a:ext cx="2080260" cy="7327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1044615"/>
            <a:ext cx="7556421" cy="1417558"/>
          </a:xfrm>
          <a:prstGeom prst="rect">
            <a:avLst/>
          </a:prstGeom>
          <a:noFill/>
        </p:spPr>
        <p:txBody>
          <a:bodyPr wrap="square" lIns="0" tIns="0" rIns="0" bIns="0" rtlCol="0" anchor="t"/>
          <a:lstStyle/>
          <a:p>
            <a:pPr marL="0" indent="0" algn="l">
              <a:lnSpc>
                <a:spcPts val="5550"/>
              </a:lnSpc>
              <a:buNone/>
            </a:pPr>
            <a:r>
              <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rPr>
              <a:t>Core Features: User Registration</a:t>
            </a:r>
            <a:endPar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endParaRPr>
          </a:p>
        </p:txBody>
      </p:sp>
      <p:sp>
        <p:nvSpPr>
          <p:cNvPr id="4" name="Text 1"/>
          <p:cNvSpPr/>
          <p:nvPr/>
        </p:nvSpPr>
        <p:spPr>
          <a:xfrm>
            <a:off x="793750" y="3414395"/>
            <a:ext cx="6943725" cy="1814830"/>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The "Lok Lagbe?" system is designed to provide a simple, secure, and mobile-optimized solution for connecting people who need help with those offering it. Users can register and verify their identity using email and NID submission, establishing a foundation of trust from the start.</a:t>
            </a:r>
            <a:endParaRPr lang="en-US" sz="1750" dirty="0"/>
          </a:p>
        </p:txBody>
      </p:sp>
      <p:sp>
        <p:nvSpPr>
          <p:cNvPr id="5" name="Text 2"/>
          <p:cNvSpPr/>
          <p:nvPr/>
        </p:nvSpPr>
        <p:spPr>
          <a:xfrm>
            <a:off x="793750" y="5483860"/>
            <a:ext cx="6943725" cy="1089025"/>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This verification process ensures that both task posters and helpers are legitimate members of the community, reducing the risk of fraud or unsafe interactions.</a:t>
            </a:r>
            <a:endParaRPr lang="en-US" sz="1750" dirty="0"/>
          </a:p>
        </p:txBody>
      </p:sp>
      <p:pic>
        <p:nvPicPr>
          <p:cNvPr id="6" name="Picture 5"/>
          <p:cNvPicPr/>
          <p:nvPr/>
        </p:nvPicPr>
        <p:blipFill>
          <a:blip r:embed="rId1"/>
          <a:srcRect t="6562" b="13366"/>
          <a:stretch>
            <a:fillRect/>
          </a:stretch>
        </p:blipFill>
        <p:spPr>
          <a:xfrm>
            <a:off x="11198225" y="1297305"/>
            <a:ext cx="2712085" cy="4966335"/>
          </a:xfrm>
          <a:prstGeom prst="rect">
            <a:avLst/>
          </a:prstGeom>
          <a:effectLst>
            <a:glow rad="101600">
              <a:schemeClr val="accent3">
                <a:satMod val="175000"/>
                <a:alpha val="40000"/>
              </a:schemeClr>
            </a:glow>
            <a:outerShdw blurRad="50800" dist="38100" dir="5400000" algn="t" rotWithShape="0">
              <a:prstClr val="black">
                <a:alpha val="40000"/>
              </a:prstClr>
            </a:outerShdw>
          </a:effectLst>
        </p:spPr>
      </p:pic>
      <p:sp>
        <p:nvSpPr>
          <p:cNvPr id="8" name="Rectangles 7"/>
          <p:cNvSpPr/>
          <p:nvPr/>
        </p:nvSpPr>
        <p:spPr>
          <a:xfrm>
            <a:off x="12494260" y="7470140"/>
            <a:ext cx="2080260" cy="7327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 name="Picture 1"/>
          <p:cNvPicPr/>
          <p:nvPr/>
        </p:nvPicPr>
        <p:blipFill>
          <a:blip r:embed="rId2"/>
          <a:srcRect t="6547" b="13962"/>
          <a:stretch>
            <a:fillRect/>
          </a:stretch>
        </p:blipFill>
        <p:spPr>
          <a:xfrm>
            <a:off x="8003540" y="1261745"/>
            <a:ext cx="2762885" cy="5046345"/>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24126" y="1804868"/>
            <a:ext cx="3310771" cy="362188"/>
          </a:xfrm>
          <a:prstGeom prst="rect">
            <a:avLst/>
          </a:prstGeom>
          <a:noFill/>
        </p:spPr>
        <p:txBody>
          <a:bodyPr wrap="none" lIns="0" tIns="0" rIns="0" bIns="0" rtlCol="0" anchor="t"/>
          <a:lstStyle/>
          <a:p>
            <a:pPr marL="0" indent="0" algn="l">
              <a:lnSpc>
                <a:spcPts val="2850"/>
              </a:lnSpc>
              <a:buNone/>
            </a:pPr>
            <a:r>
              <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rPr>
              <a:t>Core Features: Home Page</a:t>
            </a:r>
            <a:endPar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endParaRPr>
          </a:p>
        </p:txBody>
      </p:sp>
      <p:sp>
        <p:nvSpPr>
          <p:cNvPr id="3" name="Text 1"/>
          <p:cNvSpPr/>
          <p:nvPr/>
        </p:nvSpPr>
        <p:spPr>
          <a:xfrm>
            <a:off x="624205" y="2696845"/>
            <a:ext cx="6550025" cy="1331595"/>
          </a:xfrm>
          <a:prstGeom prst="rect">
            <a:avLst/>
          </a:prstGeom>
          <a:noFill/>
        </p:spPr>
        <p:txBody>
          <a:bodyPr wrap="square" lIns="0" tIns="0" rIns="0" bIns="0" rtlCol="0" anchor="t"/>
          <a:lstStyle/>
          <a:p>
            <a:pPr marL="0" indent="0" algn="l">
              <a:lnSpc>
                <a:spcPct val="10000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The "Lok Lagbe?" homepage serves as the central hub for users to easily navigate and explore available tasks. It features a </a:t>
            </a: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clear, category-based organization, allowing both task posters and helpers to quickly find relevant opportunities.</a:t>
            </a:r>
            <a:endParaRPr lang="en-US" sz="1750" dirty="0"/>
          </a:p>
        </p:txBody>
      </p:sp>
      <p:sp>
        <p:nvSpPr>
          <p:cNvPr id="4" name="Text 2"/>
          <p:cNvSpPr/>
          <p:nvPr/>
        </p:nvSpPr>
        <p:spPr>
          <a:xfrm>
            <a:off x="624205" y="4316730"/>
            <a:ext cx="6550025" cy="1470660"/>
          </a:xfrm>
          <a:prstGeom prst="rect">
            <a:avLst/>
          </a:prstGeom>
          <a:noFill/>
        </p:spPr>
        <p:txBody>
          <a:bodyPr wrap="square" lIns="0" tIns="0" rIns="0" bIns="0" rtlCol="0" anchor="t"/>
          <a:lstStyle/>
          <a:p>
            <a:pPr marL="0" indent="0" algn="l">
              <a:lnSpc>
                <a:spcPct val="10000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Users can browse through various categories such as home maintenance, delivery, tutoring, or technical support. This intuitive layout ensures that finding or posting a task is streamlined, connecting users to the right community members efficiently.</a:t>
            </a:r>
            <a:endParaRPr lang="en-US" sz="1750" dirty="0"/>
          </a:p>
        </p:txBody>
      </p:sp>
      <p:pic>
        <p:nvPicPr>
          <p:cNvPr id="6" name="Picture 5"/>
          <p:cNvPicPr/>
          <p:nvPr/>
        </p:nvPicPr>
        <p:blipFill>
          <a:blip r:embed="rId1"/>
          <a:stretch>
            <a:fillRect/>
          </a:stretch>
        </p:blipFill>
        <p:spPr>
          <a:xfrm>
            <a:off x="8114030" y="450215"/>
            <a:ext cx="3672840" cy="7199630"/>
          </a:xfrm>
          <a:prstGeom prst="rect">
            <a:avLst/>
          </a:prstGeom>
          <a:effectLst>
            <a:outerShdw blurRad="50800" dist="38100" dir="5400000" algn="t" rotWithShape="0">
              <a:prstClr val="black">
                <a:alpha val="40000"/>
              </a:prstClr>
            </a:outerShdw>
          </a:effectLst>
        </p:spPr>
      </p:pic>
      <p:sp>
        <p:nvSpPr>
          <p:cNvPr id="8" name="Rectangles 7"/>
          <p:cNvSpPr/>
          <p:nvPr/>
        </p:nvSpPr>
        <p:spPr>
          <a:xfrm>
            <a:off x="12494260" y="7470140"/>
            <a:ext cx="2080260" cy="7327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2641997"/>
            <a:ext cx="6799778" cy="708779"/>
          </a:xfrm>
          <a:prstGeom prst="rect">
            <a:avLst/>
          </a:prstGeom>
          <a:noFill/>
        </p:spPr>
        <p:txBody>
          <a:bodyPr wrap="none" lIns="0" tIns="0" rIns="0" bIns="0" rtlCol="0" anchor="t"/>
          <a:lstStyle/>
          <a:p>
            <a:pPr marL="0" indent="0" algn="l">
              <a:lnSpc>
                <a:spcPts val="5550"/>
              </a:lnSpc>
              <a:buNone/>
            </a:pPr>
            <a:r>
              <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rPr>
              <a:t>Core Features: Task Posting</a:t>
            </a:r>
            <a:endPar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endParaRPr>
          </a:p>
        </p:txBody>
      </p:sp>
      <p:sp>
        <p:nvSpPr>
          <p:cNvPr id="4" name="Text 1"/>
          <p:cNvSpPr/>
          <p:nvPr/>
        </p:nvSpPr>
        <p:spPr>
          <a:xfrm>
            <a:off x="6280190" y="3658672"/>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272D45"/>
                </a:solidFill>
                <a:latin typeface="Kanit Light" pitchFamily="34" charset="0"/>
                <a:ea typeface="Kanit Light" pitchFamily="34" charset="-122"/>
                <a:cs typeface="Kanit Light" pitchFamily="34" charset="-120"/>
              </a:rPr>
              <a:t>Task Posting Form</a:t>
            </a:r>
            <a:endParaRPr lang="en-US" sz="2200" dirty="0"/>
          </a:p>
        </p:txBody>
      </p:sp>
      <p:sp>
        <p:nvSpPr>
          <p:cNvPr id="5" name="Text 2"/>
          <p:cNvSpPr/>
          <p:nvPr/>
        </p:nvSpPr>
        <p:spPr>
          <a:xfrm>
            <a:off x="6280190" y="4135993"/>
            <a:ext cx="7556421" cy="1451610"/>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Users can submit tasks by filling out a digital form. The form includes fields like task title, description, date, category, and location. Once submitted, it becomes available for browsing. Helpers can then review and accept tasks based on availability and interest.</a:t>
            </a:r>
            <a:endParaRPr lang="en-US" sz="1750" dirty="0"/>
          </a:p>
        </p:txBody>
      </p:sp>
      <p:pic>
        <p:nvPicPr>
          <p:cNvPr id="7" name="Picture 6"/>
          <p:cNvPicPr/>
          <p:nvPr/>
        </p:nvPicPr>
        <p:blipFill>
          <a:blip r:embed="rId1"/>
          <a:stretch>
            <a:fillRect/>
          </a:stretch>
        </p:blipFill>
        <p:spPr>
          <a:xfrm>
            <a:off x="1588770" y="410845"/>
            <a:ext cx="3681730" cy="7408545"/>
          </a:xfrm>
          <a:prstGeom prst="rect">
            <a:avLst/>
          </a:prstGeom>
          <a:effectLst>
            <a:outerShdw blurRad="50800" dist="38100" dir="5400000" algn="t" rotWithShape="0">
              <a:prstClr val="black">
                <a:alpha val="40000"/>
              </a:prstClr>
            </a:outerShdw>
          </a:effectLst>
        </p:spPr>
      </p:pic>
      <p:sp>
        <p:nvSpPr>
          <p:cNvPr id="8" name="Rectangles 7"/>
          <p:cNvSpPr/>
          <p:nvPr/>
        </p:nvSpPr>
        <p:spPr>
          <a:xfrm>
            <a:off x="12494260" y="7470140"/>
            <a:ext cx="2080260" cy="7327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2683073"/>
            <a:ext cx="7329368" cy="708779"/>
          </a:xfrm>
          <a:prstGeom prst="rect">
            <a:avLst/>
          </a:prstGeom>
          <a:noFill/>
        </p:spPr>
        <p:txBody>
          <a:bodyPr wrap="none" lIns="0" tIns="0" rIns="0" bIns="0" rtlCol="0" anchor="t"/>
          <a:lstStyle/>
          <a:p>
            <a:pPr marL="0" indent="0" algn="l">
              <a:lnSpc>
                <a:spcPts val="5550"/>
              </a:lnSpc>
              <a:buNone/>
            </a:pPr>
            <a:r>
              <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rPr>
              <a:t>Core Features: Task Discovery</a:t>
            </a:r>
            <a:endPar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endParaRPr>
          </a:p>
        </p:txBody>
      </p:sp>
      <p:sp>
        <p:nvSpPr>
          <p:cNvPr id="4" name="Text 1"/>
          <p:cNvSpPr/>
          <p:nvPr/>
        </p:nvSpPr>
        <p:spPr>
          <a:xfrm>
            <a:off x="793790" y="3732014"/>
            <a:ext cx="7556421" cy="1814513"/>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Users can browse available tasks based on location and category, making it easy to find opportunities that match their skills and availability. The platform allows users to track task status from posting to completion, ensuring transparency throughout the process.</a:t>
            </a:r>
            <a:endParaRPr lang="en-US" sz="1750" dirty="0"/>
          </a:p>
        </p:txBody>
      </p:sp>
      <p:pic>
        <p:nvPicPr>
          <p:cNvPr id="5" name="Picture 4"/>
          <p:cNvPicPr/>
          <p:nvPr/>
        </p:nvPicPr>
        <p:blipFill>
          <a:blip r:embed="rId1"/>
          <a:stretch>
            <a:fillRect/>
          </a:stretch>
        </p:blipFill>
        <p:spPr>
          <a:xfrm>
            <a:off x="8773160" y="248920"/>
            <a:ext cx="3557905" cy="7500620"/>
          </a:xfrm>
          <a:prstGeom prst="rect">
            <a:avLst/>
          </a:prstGeom>
          <a:effectLst>
            <a:outerShdw blurRad="50800" dist="38100" dir="5400000" algn="t" rotWithShape="0">
              <a:prstClr val="black">
                <a:alpha val="40000"/>
              </a:prstClr>
            </a:outerShdw>
          </a:effectLst>
        </p:spPr>
      </p:pic>
      <p:sp>
        <p:nvSpPr>
          <p:cNvPr id="8" name="Rectangles 7"/>
          <p:cNvSpPr/>
          <p:nvPr/>
        </p:nvSpPr>
        <p:spPr>
          <a:xfrm>
            <a:off x="12494260" y="7470140"/>
            <a:ext cx="2080260" cy="7327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146453"/>
            <a:ext cx="6962537" cy="708779"/>
          </a:xfrm>
          <a:prstGeom prst="rect">
            <a:avLst/>
          </a:prstGeom>
          <a:noFill/>
        </p:spPr>
        <p:txBody>
          <a:bodyPr wrap="none" lIns="0" tIns="0" rIns="0" bIns="0" rtlCol="0" anchor="t"/>
          <a:lstStyle/>
          <a:p>
            <a:pPr marL="0" indent="0" algn="l">
              <a:lnSpc>
                <a:spcPts val="5550"/>
              </a:lnSpc>
              <a:buNone/>
            </a:pPr>
            <a:r>
              <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rPr>
              <a:t>Task Workflow Management</a:t>
            </a:r>
            <a:endPar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endParaRPr>
          </a:p>
        </p:txBody>
      </p:sp>
      <p:sp>
        <p:nvSpPr>
          <p:cNvPr id="3" name="Text 1"/>
          <p:cNvSpPr/>
          <p:nvPr/>
        </p:nvSpPr>
        <p:spPr>
          <a:xfrm>
            <a:off x="793790" y="2308860"/>
            <a:ext cx="13042821" cy="1088708"/>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The task lifecycle follows a clearly defined sequence: Posted → Accepted → Pending → Completed. Admins ensure that task flows are valid and intervene in case of abuse. Since payments are excluded in the MVP, the workflow remains lightweight and focused on matching and communication.</a:t>
            </a:r>
            <a:endParaRPr lang="en-US" sz="1750" dirty="0"/>
          </a:p>
        </p:txBody>
      </p:sp>
      <p:pic>
        <p:nvPicPr>
          <p:cNvPr id="4" name="Image 0" descr="preencoded.png"/>
          <p:cNvPicPr>
            <a:picLocks noChangeAspect="1"/>
          </p:cNvPicPr>
          <p:nvPr/>
        </p:nvPicPr>
        <p:blipFill>
          <a:blip r:embed="rId1"/>
          <a:stretch>
            <a:fillRect/>
          </a:stretch>
        </p:blipFill>
        <p:spPr>
          <a:xfrm>
            <a:off x="793790" y="3652718"/>
            <a:ext cx="6521410" cy="907256"/>
          </a:xfrm>
          <a:prstGeom prst="rect">
            <a:avLst/>
          </a:prstGeom>
        </p:spPr>
      </p:pic>
      <p:sp>
        <p:nvSpPr>
          <p:cNvPr id="5" name="Text 2"/>
          <p:cNvSpPr/>
          <p:nvPr/>
        </p:nvSpPr>
        <p:spPr>
          <a:xfrm>
            <a:off x="1020604" y="4786789"/>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Posted</a:t>
            </a:r>
            <a:endParaRPr lang="en-US" sz="2200" dirty="0"/>
          </a:p>
        </p:txBody>
      </p:sp>
      <p:pic>
        <p:nvPicPr>
          <p:cNvPr id="6" name="Image 1" descr="preencoded.png"/>
          <p:cNvPicPr>
            <a:picLocks noChangeAspect="1"/>
          </p:cNvPicPr>
          <p:nvPr/>
        </p:nvPicPr>
        <p:blipFill>
          <a:blip r:embed="rId2"/>
          <a:stretch>
            <a:fillRect/>
          </a:stretch>
        </p:blipFill>
        <p:spPr>
          <a:xfrm>
            <a:off x="7315200" y="3652718"/>
            <a:ext cx="6521410" cy="907256"/>
          </a:xfrm>
          <a:prstGeom prst="rect">
            <a:avLst/>
          </a:prstGeom>
        </p:spPr>
      </p:pic>
      <p:sp>
        <p:nvSpPr>
          <p:cNvPr id="7" name="Text 3"/>
          <p:cNvSpPr/>
          <p:nvPr/>
        </p:nvSpPr>
        <p:spPr>
          <a:xfrm>
            <a:off x="7542014" y="4786789"/>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Accepted</a:t>
            </a:r>
            <a:endParaRPr lang="en-US" sz="2200" dirty="0"/>
          </a:p>
        </p:txBody>
      </p:sp>
      <p:pic>
        <p:nvPicPr>
          <p:cNvPr id="8" name="Image 2" descr="preencoded.png"/>
          <p:cNvPicPr>
            <a:picLocks noChangeAspect="1"/>
          </p:cNvPicPr>
          <p:nvPr/>
        </p:nvPicPr>
        <p:blipFill>
          <a:blip r:embed="rId3"/>
          <a:stretch>
            <a:fillRect/>
          </a:stretch>
        </p:blipFill>
        <p:spPr>
          <a:xfrm>
            <a:off x="793790" y="5367933"/>
            <a:ext cx="6521410" cy="907256"/>
          </a:xfrm>
          <a:prstGeom prst="rect">
            <a:avLst/>
          </a:prstGeom>
        </p:spPr>
      </p:pic>
      <p:sp>
        <p:nvSpPr>
          <p:cNvPr id="9" name="Text 4"/>
          <p:cNvSpPr/>
          <p:nvPr/>
        </p:nvSpPr>
        <p:spPr>
          <a:xfrm>
            <a:off x="1020604" y="650200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Pending</a:t>
            </a:r>
            <a:endParaRPr lang="en-US" sz="2200" dirty="0"/>
          </a:p>
        </p:txBody>
      </p:sp>
      <p:pic>
        <p:nvPicPr>
          <p:cNvPr id="10" name="Image 3" descr="preencoded.png"/>
          <p:cNvPicPr>
            <a:picLocks noChangeAspect="1"/>
          </p:cNvPicPr>
          <p:nvPr/>
        </p:nvPicPr>
        <p:blipFill>
          <a:blip r:embed="rId4"/>
          <a:stretch>
            <a:fillRect/>
          </a:stretch>
        </p:blipFill>
        <p:spPr>
          <a:xfrm>
            <a:off x="7315200" y="5367933"/>
            <a:ext cx="6521410" cy="907256"/>
          </a:xfrm>
          <a:prstGeom prst="rect">
            <a:avLst/>
          </a:prstGeom>
        </p:spPr>
      </p:pic>
      <p:sp>
        <p:nvSpPr>
          <p:cNvPr id="11" name="Text 5"/>
          <p:cNvSpPr/>
          <p:nvPr/>
        </p:nvSpPr>
        <p:spPr>
          <a:xfrm>
            <a:off x="7542014" y="650200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Completed</a:t>
            </a:r>
            <a:endParaRPr lang="en-US" sz="2200" dirty="0"/>
          </a:p>
        </p:txBody>
      </p:sp>
      <p:sp>
        <p:nvSpPr>
          <p:cNvPr id="12" name="Rectangles 11"/>
          <p:cNvSpPr/>
          <p:nvPr/>
        </p:nvSpPr>
        <p:spPr>
          <a:xfrm>
            <a:off x="12494260" y="7470140"/>
            <a:ext cx="2080260" cy="7327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2501622"/>
            <a:ext cx="7485221" cy="708779"/>
          </a:xfrm>
          <a:prstGeom prst="rect">
            <a:avLst/>
          </a:prstGeom>
          <a:noFill/>
        </p:spPr>
        <p:txBody>
          <a:bodyPr wrap="none" lIns="0" tIns="0" rIns="0" bIns="0" rtlCol="0" anchor="t"/>
          <a:lstStyle/>
          <a:p>
            <a:pPr marL="0" indent="0" algn="l">
              <a:lnSpc>
                <a:spcPts val="5550"/>
              </a:lnSpc>
              <a:buNone/>
            </a:pPr>
            <a:r>
              <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rPr>
              <a:t>Core Feature: Rate and Review</a:t>
            </a:r>
            <a:endParaRPr lang="en-US" sz="4450" dirty="0">
              <a:solidFill>
                <a:schemeClr val="accent1"/>
              </a:solidFill>
              <a:effectLst>
                <a:outerShdw blurRad="38100" dist="25400" dir="5400000" algn="ctr" rotWithShape="0">
                  <a:srgbClr val="6E747A">
                    <a:alpha val="43000"/>
                  </a:srgbClr>
                </a:outerShdw>
              </a:effectLst>
              <a:latin typeface="Kanit Light" pitchFamily="34" charset="0"/>
              <a:ea typeface="Kanit Light" pitchFamily="34" charset="-122"/>
              <a:cs typeface="Kanit Light" pitchFamily="34" charset="-120"/>
            </a:endParaRPr>
          </a:p>
        </p:txBody>
      </p:sp>
      <p:sp>
        <p:nvSpPr>
          <p:cNvPr id="4" name="Text 1"/>
          <p:cNvSpPr/>
          <p:nvPr/>
        </p:nvSpPr>
        <p:spPr>
          <a:xfrm>
            <a:off x="793790" y="3550563"/>
            <a:ext cx="7556421" cy="2177415"/>
          </a:xfrm>
          <a:prstGeom prst="rect">
            <a:avLst/>
          </a:prstGeom>
          <a:noFill/>
        </p:spPr>
        <p:txBody>
          <a:bodyPr wrap="square" lIns="0" tIns="0" rIns="0" bIns="0" rtlCol="0" anchor="t"/>
          <a:lstStyle/>
          <a:p>
            <a:pPr marL="0" indent="0" algn="l">
              <a:lnSpc>
                <a:spcPts val="2850"/>
              </a:lnSpc>
              <a:buNone/>
            </a:pPr>
            <a:r>
              <a:rPr lang="en-US" sz="1750" dirty="0">
                <a:solidFill>
                  <a:srgbClr val="2C3249"/>
                </a:solidFill>
                <a:latin typeface="Martel Sans" panose="00000800000000000000" pitchFamily="34" charset="0"/>
                <a:ea typeface="Martel Sans" panose="00000800000000000000" pitchFamily="34" charset="-122"/>
                <a:cs typeface="Martel Sans" panose="00000800000000000000" pitchFamily="34" charset="-120"/>
              </a:rPr>
              <a:t>Our integrated rating and review system allows users to provide feedback on completed tasks. Task posters can rate helpers, and helpers can rate task posters. This builds a robust reputation system, fostering trust and accountability within the community. High ratings encourage quality service, while transparent reviews help users make informed decisions.</a:t>
            </a:r>
            <a:endParaRPr lang="en-US" sz="1750" dirty="0"/>
          </a:p>
        </p:txBody>
      </p:sp>
      <p:pic>
        <p:nvPicPr>
          <p:cNvPr id="5" name="Picture 4"/>
          <p:cNvPicPr/>
          <p:nvPr/>
        </p:nvPicPr>
        <p:blipFill>
          <a:blip r:embed="rId1"/>
          <a:srcRect b="16557"/>
          <a:stretch>
            <a:fillRect/>
          </a:stretch>
        </p:blipFill>
        <p:spPr>
          <a:xfrm>
            <a:off x="9204960" y="503555"/>
            <a:ext cx="3679190" cy="6823075"/>
          </a:xfrm>
          <a:prstGeom prst="rect">
            <a:avLst/>
          </a:prstGeom>
          <a:effectLst>
            <a:outerShdw blurRad="50800" dist="38100" dir="5400000" algn="t" rotWithShape="0">
              <a:prstClr val="black">
                <a:alpha val="40000"/>
              </a:prstClr>
            </a:outerShdw>
          </a:effectLst>
        </p:spPr>
      </p:pic>
      <p:sp>
        <p:nvSpPr>
          <p:cNvPr id="8" name="Rectangles 7"/>
          <p:cNvSpPr/>
          <p:nvPr/>
        </p:nvSpPr>
        <p:spPr>
          <a:xfrm>
            <a:off x="12494260" y="7470140"/>
            <a:ext cx="2080260" cy="7327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tags/tag1.xml><?xml version="1.0" encoding="utf-8"?>
<p:tagLst xmlns:p="http://schemas.openxmlformats.org/presentationml/2006/main">
  <p:tag name="KSO_WM_DIAGRAM_VIRTUALLY_FRAME" val="{&quot;height&quot;:384.8374803149606,&quot;left&quot;:62.50314960629921,&quot;top&quot;:142.65,&quot;width&quot;:600.506220472441}"/>
</p:tagLst>
</file>

<file path=ppt/tags/tag2.xml><?xml version="1.0" encoding="utf-8"?>
<p:tagLst xmlns:p="http://schemas.openxmlformats.org/presentationml/2006/main">
  <p:tag name="KSO_WM_DIAGRAM_VIRTUALLY_FRAME" val="{&quot;height&quot;:384.8374803149606,&quot;left&quot;:62.50314960629921,&quot;top&quot;:142.65,&quot;width&quot;:600.506220472441}"/>
</p:tagLst>
</file>

<file path=ppt/tags/tag3.xml><?xml version="1.0" encoding="utf-8"?>
<p:tagLst xmlns:p="http://schemas.openxmlformats.org/presentationml/2006/main">
  <p:tag name="KSO_WM_DIAGRAM_VIRTUALLY_FRAME" val="{&quot;height&quot;:384.8374803149606,&quot;left&quot;:62.50314960629921,&quot;top&quot;:142.65,&quot;width&quot;:600.506220472441}"/>
</p:tagLst>
</file>

<file path=ppt/tags/tag4.xml><?xml version="1.0" encoding="utf-8"?>
<p:tagLst xmlns:p="http://schemas.openxmlformats.org/presentationml/2006/main">
  <p:tag name="KSO_WM_DIAGRAM_VIRTUALLY_FRAME" val="{&quot;height&quot;:384.8374803149606,&quot;left&quot;:62.50314960629921,&quot;top&quot;:142.65,&quot;width&quot;:600.50622047244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6349</Words>
  <Application>WPS Presentation</Application>
  <PresentationFormat>On-screen Show (16:9)</PresentationFormat>
  <Paragraphs>119</Paragraphs>
  <Slides>15</Slides>
  <Notes>15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15</vt:i4>
      </vt:variant>
    </vt:vector>
  </HeadingPairs>
  <TitlesOfParts>
    <vt:vector size="28" baseType="lpstr">
      <vt:lpstr>Arial</vt:lpstr>
      <vt:lpstr>SimSun</vt:lpstr>
      <vt:lpstr>Wingdings</vt:lpstr>
      <vt:lpstr>Kanit Light</vt:lpstr>
      <vt:lpstr>Kanit Light</vt:lpstr>
      <vt:lpstr>Kanit Light</vt:lpstr>
      <vt:lpstr>Martel Sans</vt:lpstr>
      <vt:lpstr>Martel Sans</vt:lpstr>
      <vt:lpstr>Martel Sans</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Lenovo</cp:lastModifiedBy>
  <cp:revision>6</cp:revision>
  <dcterms:created xsi:type="dcterms:W3CDTF">2025-10-26T07:21:00Z</dcterms:created>
  <dcterms:modified xsi:type="dcterms:W3CDTF">2025-10-26T14:55:04Z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BCE65E90B65048438CEA4E99BE04DB1E_12</vt:lpwstr>
  </property>
  <property fmtid="{D5CDD505-2E9C-101B-9397-08002B2CF9AE}" pid="3" name="KSOProductBuildVer">
    <vt:lpwstr>1033-12.2.0.23131</vt:lpwstr>
  </property>
</Properties>
</file>